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6429416-564B-5E42-A4C7-3EB562EFA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297655"/>
            <a:ext cx="11430000" cy="6215063"/>
          </a:xfrm>
        </p:spPr>
        <p:txBody>
          <a:bodyPr anchor="ctr">
            <a:normAutofit/>
          </a:bodyPr>
          <a:lstStyle/>
          <a:p>
            <a:pPr algn="ctr"/>
            <a:r>
              <a:rPr lang="hi-IN" sz="5400" b="1" i="1">
                <a:solidFill>
                  <a:srgbClr val="FFFF00"/>
                </a:solidFill>
              </a:rPr>
              <a:t>प्रा. सुनील ए. बिराजदार  </a:t>
            </a:r>
            <a:endParaRPr lang="en-US" sz="5400" b="1" i="1">
              <a:solidFill>
                <a:srgbClr val="FFFF00"/>
              </a:solidFill>
            </a:endParaRPr>
          </a:p>
          <a:p>
            <a:pPr algn="ctr"/>
            <a:r>
              <a:rPr lang="hi-IN" sz="5400" b="1" i="1">
                <a:solidFill>
                  <a:srgbClr val="FFFF00"/>
                </a:solidFill>
              </a:rPr>
              <a:t>राज्यशास्त्र विभाग प्रमुख </a:t>
            </a:r>
            <a:endParaRPr lang="en-US" sz="5400" b="1" i="1">
              <a:solidFill>
                <a:srgbClr val="FFFF00"/>
              </a:solidFill>
            </a:endParaRPr>
          </a:p>
          <a:p>
            <a:pPr algn="ctr"/>
            <a:r>
              <a:rPr lang="hi-IN" sz="5400" b="1" i="1">
                <a:solidFill>
                  <a:srgbClr val="FFFF00"/>
                </a:solidFill>
              </a:rPr>
              <a:t>श्री छत्रपती शिवाजी महाविद्यालय उमरगा</a:t>
            </a:r>
            <a:endParaRPr lang="en-US" sz="5400" b="1" i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2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C275-50A4-844E-A022-559CDFFD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66" y="398859"/>
            <a:ext cx="11370467" cy="6060282"/>
          </a:xfrm>
        </p:spPr>
        <p:txBody>
          <a:bodyPr>
            <a:normAutofit lnSpcReduction="10000"/>
          </a:bodyPr>
          <a:lstStyle/>
          <a:p>
            <a:r>
              <a:rPr lang="hi-IN" sz="4800" b="1">
                <a:solidFill>
                  <a:schemeClr val="bg1"/>
                </a:solidFill>
              </a:rPr>
              <a:t>उत्क्रांतीवादी/ विकासवादी / ऐतिहासिक सिद्धांत</a:t>
            </a:r>
            <a:endParaRPr lang="en-US" sz="48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i-IN" sz="4400"/>
              <a:t>* राज्यसंस्थेने एका विशिष्ट वेळी निर्माण केलेली नसून ती मानवी संस्कृतीच्या सुरुवातीपासून अस्तित्वात आहे.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राज्य संस्थेचे स्वरूप परिस्थितीनुसार बदलत गेले.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5621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7A8C-E5A8-1244-9394-DEE1AE313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6" y="404813"/>
            <a:ext cx="11310938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5400"/>
              <a:t>* राज्याला प्राप्त झालेले आजचे स्वरूप म्हणजे हजारो वर्षाच्या राजकिय विकासाचा परिणाम आहे.</a:t>
            </a:r>
            <a:endParaRPr lang="en-US" sz="5400"/>
          </a:p>
          <a:p>
            <a:pPr marL="0" indent="0">
              <a:buNone/>
            </a:pPr>
            <a:r>
              <a:rPr lang="hi-IN" sz="5400"/>
              <a:t>* राज्याच्या निर्मितीसाठी अनेक घटक कारणीभूत आहेत.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29676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54267-5A38-E14A-8ECD-5B9A30AF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404813"/>
            <a:ext cx="11358561" cy="6119812"/>
          </a:xfrm>
        </p:spPr>
        <p:txBody>
          <a:bodyPr>
            <a:normAutofit fontScale="92500" lnSpcReduction="10000"/>
          </a:bodyPr>
          <a:lstStyle/>
          <a:p>
            <a:r>
              <a:rPr lang="hi-IN" sz="5200" b="1">
                <a:solidFill>
                  <a:schemeClr val="bg1"/>
                </a:solidFill>
              </a:rPr>
              <a:t>व्याख्या: -</a:t>
            </a:r>
            <a:endParaRPr lang="en-US" sz="52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i-IN" sz="4400"/>
              <a:t>* लिकॉक यांच्या मते, राज्याचा उदय अचानक झालेला नसून राज्याचे विकसन झालेले आहे.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प्रा. गार्नर यांच्या मते, राज्य हे मानवाच्या दैनंदिन गरजेतून निर्माण झाले आहे, तसेच ते नैसर्गिकरित्या विकसित झालेले आहे उत्कृष्ट जीवन जगण्याच्या दृष्टीने ही संस्था आवश्यक असल्याने ती टिकवून ठेवली आहे.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24773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8CF4-3BD9-8347-8CC0-A0C031465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357188"/>
            <a:ext cx="11394281" cy="61436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i-IN" sz="4400"/>
              <a:t>* प्रा. बर्जेस यांच्या मते समाजाच्या प्रथमावस्थेत अपरिपक्व व सामान्य स्वरूपाच्या संस्था होत्या त्याचा हळूहळू विकास झाला आणि आजच्या राज्याच्या अवस्थेप्रत आपण पोचलो आहोत.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ॲरिस्टॉटल यांच्या मतानुसार , ' मनुष्य हा स्वभावताच समाजशील प्राणी आहे, 'या त्याच्या समाजशील प्रवृत्तीतून समाजात अनेक संस्था निर्माण झाल्या , त्यातूनच पुढे राज्यसंस्था निर्माण झाली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6084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5310-8550-B545-AB83-636ED777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65" y="309562"/>
            <a:ext cx="11370469" cy="6238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4800"/>
              <a:t>* डार्विनचा उत्क्रांतीवादी सिद्धांतानुसार मनुष्यप्राण्याची आजची स्थिती विकासाचा परिणाम आहे.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राज्याच्या उत्पत्ती व विकासा  मध्ये रक्तसंबंध, धर्मा, शक्ती,  संपत्ती, मानवी आणि राजकीय झाली हे घटक कारणीभूत ठरलेले आहेत.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59717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D9E5A-4F67-2648-9DD1-6923075C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4" y="321469"/>
            <a:ext cx="11275219" cy="6215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5400" b="1">
                <a:solidFill>
                  <a:schemeClr val="bg1"/>
                </a:solidFill>
              </a:rPr>
              <a:t>राज्याच्या विकासाला कारणीभूत ठरलेले घटक: </a:t>
            </a:r>
            <a:endParaRPr lang="en-US" sz="54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i-IN" sz="4800"/>
              <a:t>1. मानवी स्वभाव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2. रक्त संबंध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3. धर्मसंस्था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4. शक्ती किंवा सामर्थ्य</a:t>
            </a:r>
            <a:endParaRPr lang="en-US" sz="4800"/>
          </a:p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01563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537F-6092-3840-BB77-7E1384ED6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321469"/>
            <a:ext cx="11537155" cy="6191250"/>
          </a:xfrm>
        </p:spPr>
        <p:txBody>
          <a:bodyPr>
            <a:normAutofit/>
          </a:bodyPr>
          <a:lstStyle/>
          <a:p>
            <a:r>
              <a:rPr lang="hi-IN" sz="5400"/>
              <a:t>5. संपत्ती व व्यवसाय किंवा अर्थकारण </a:t>
            </a:r>
            <a:endParaRPr lang="en-US" sz="5400"/>
          </a:p>
          <a:p>
            <a:r>
              <a:rPr lang="hi-IN" sz="5400"/>
              <a:t>6. युद्ध</a:t>
            </a:r>
            <a:endParaRPr lang="en-US" sz="5400"/>
          </a:p>
          <a:p>
            <a:r>
              <a:rPr lang="hi-IN" sz="5400"/>
              <a:t>7. भौगोलिकता</a:t>
            </a:r>
            <a:endParaRPr lang="en-US" sz="5400"/>
          </a:p>
          <a:p>
            <a:r>
              <a:rPr lang="hi-IN" sz="5400"/>
              <a:t>8. राजकीय जागरूकता</a:t>
            </a:r>
            <a:endParaRPr lang="en-US" sz="5400"/>
          </a:p>
          <a:p>
            <a:pPr marL="0" indent="0" algn="ctr">
              <a:buNone/>
            </a:pPr>
            <a:r>
              <a:rPr lang="en-US" sz="6000" b="1">
                <a:solidFill>
                  <a:srgbClr val="92D050"/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2304930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5</cp:revision>
  <dcterms:created xsi:type="dcterms:W3CDTF">2020-07-08T05:21:35Z</dcterms:created>
  <dcterms:modified xsi:type="dcterms:W3CDTF">2020-07-08T06:15:43Z</dcterms:modified>
</cp:coreProperties>
</file>